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76" r:id="rId3"/>
    <p:sldId id="298" r:id="rId4"/>
    <p:sldId id="299" r:id="rId5"/>
    <p:sldId id="297" r:id="rId6"/>
    <p:sldId id="301" r:id="rId7"/>
    <p:sldId id="302" r:id="rId8"/>
    <p:sldId id="303" r:id="rId9"/>
    <p:sldId id="308" r:id="rId10"/>
    <p:sldId id="307" r:id="rId11"/>
    <p:sldId id="304" r:id="rId12"/>
    <p:sldId id="305" r:id="rId13"/>
    <p:sldId id="30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180E-32F7-F864-22BD-714E79440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288EFE-C6CA-9163-68FC-B6ACB4AC5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08E2E-25DB-33DA-24FA-BCA3EE6A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90205-54F3-7B44-9F5E-20299FBE8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361AC-AAF0-C4E2-09A2-AFC07603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1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7532F-B034-618A-C453-3713DC13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FFC33-22DE-8397-0E71-B628C6068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43C6B-B14C-98E2-A5EB-1499F383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E711F-3B87-0BFF-1CAD-CD35B66A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23CF3-FB42-4AA5-C5A8-10A1773B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07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8ADD93-62BD-B8CC-FBA8-EA1B45F26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72C9ED-867C-CEF1-945C-0B49DF31C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1DBAB-048E-D90B-A7B4-2DEFC519C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6C7DE-9404-692B-F0DC-C5B01265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BD961-BAB2-C176-D874-CAF102DB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40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F44F7-C4C3-879A-208F-84677734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E6132-FB9F-6677-FB53-BAFCC4F83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7ABC1-C0F4-7348-106C-3C5A2510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4AB89A-0884-66BE-7083-3CBE9C7E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51CC7-3DC4-575F-247B-77EA285B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8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D6FB9-0984-F8A1-0AB1-5E67A2A7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ED19C-72D9-D1E9-A65F-37052B5FB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7DD0F0-D032-DDDA-14F2-CD629535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8316B-E5B4-EE76-A6E9-6A63D1EF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768D60-F6C9-3EDB-98BC-CEB919F4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3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F4433-E93C-0231-E3A0-A29F56FB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47C8A-A6B0-A7CB-D7E9-C6506AF4A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04F7F-2C86-53B4-450E-0CAA882A9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AE4283-3560-5171-9A19-0F5991C3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8137C-5347-5B77-BA6A-B2CD460F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AA1F7-740F-92A2-0281-0D4F3781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8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3FA9B-2719-620D-2336-0F5D79F1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BC6D5-1837-AC4E-9FBD-D7DB5BDE7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786B4E-9777-53CB-5EB7-7AF5FF50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C1A7F7-21C6-2B87-AD52-34B0B58BE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F6CBF2-FA9F-47FD-4424-CF5433895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80B0B1-1389-A1CD-D343-EBA7D276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8FD7CA-66F0-5590-1CB6-E2A94578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2BFE34-4BA5-D597-3E0C-034ADB10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9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4AB09-C714-8DC2-0D8E-D24528EA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479AE8-F91F-40C2-EF29-0D73ED97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69B3F9-3B2C-574B-4671-9AE9B860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BDED6E-8EDB-FA1C-DEE7-64429C2B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04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01FCA9-30D3-F394-D5B5-29DCD3BC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2418A2-8827-F1B3-8AB3-42034760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7A1D8-EB0D-96EA-65A3-62E7C435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7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14AA0-E559-B836-72EA-8E0CBA70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939E3-4E85-EC26-C4E8-B7C1581B2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FB214-8F51-116B-1006-EC7060C05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04647-8DC6-5893-6CCA-369E3AC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85A64-C06A-BE84-9DF7-663EE9F8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947C9B-6F8E-A3AB-C569-3741A29C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7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07488-213A-66E3-5B74-163557B2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ADE135-1DFD-0D2C-8145-9B8C9F216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B4C4DD-90FD-A8CB-3F86-123B51A2B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211E19-4903-3AF8-BA34-0C8257E6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B9AE7-3FA1-1F45-020A-212BC84E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F7D386-3758-EE07-5E12-A672547A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6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B8F79C-2CF6-791A-C9C6-43B68AEF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0FF2D7-0E81-7A98-C5F2-C3DC2F418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C34E4-CCDC-DA87-CD5A-DF5D2AE31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4682E3-F6CF-4F41-B666-646F7358A37A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D8943-CA6C-C15D-8853-2D22E9B0E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B372C-5140-5198-E3F9-D9787D711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47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ier-solar.org/user/gis/map/sl" TargetMode="External"/><Relationship Id="rId2" Type="http://schemas.openxmlformats.org/officeDocument/2006/relationships/hyperlink" Target="https://kier-solar.org/user/potential/energ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reenmap.go.kr/kr/inquiry.do?NUM=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data.go.kr/data/15066413/fileData.do#/tab-layer-f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46140-E6BA-B2D4-2925-B3B1322A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E719BA-04C9-6D2C-3CA4-5A63C2D4C5C9}"/>
              </a:ext>
            </a:extLst>
          </p:cNvPr>
          <p:cNvSpPr txBox="1"/>
          <p:nvPr/>
        </p:nvSpPr>
        <p:spPr>
          <a:xfrm>
            <a:off x="395785" y="419682"/>
            <a:ext cx="93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태양광 </a:t>
            </a:r>
            <a:r>
              <a:rPr lang="ko-KR" altLang="en-US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어느정도인가</a:t>
            </a:r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C10AD-9736-CBE9-BD40-2B6D25C75DEA}"/>
              </a:ext>
            </a:extLst>
          </p:cNvPr>
          <p:cNvSpPr txBox="1"/>
          <p:nvPr/>
        </p:nvSpPr>
        <p:spPr>
          <a:xfrm>
            <a:off x="984954" y="2337435"/>
            <a:ext cx="5810129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기후변화 대응을 위한 재생에너지 보급의 필요성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B7BAFD-600F-9155-66C5-A89847A1609B}"/>
              </a:ext>
            </a:extLst>
          </p:cNvPr>
          <p:cNvSpPr txBox="1"/>
          <p:nvPr/>
        </p:nvSpPr>
        <p:spPr>
          <a:xfrm>
            <a:off x="589448" y="138281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AD8D5B-E7BA-0E81-6D14-B520BCF5C98D}"/>
              </a:ext>
            </a:extLst>
          </p:cNvPr>
          <p:cNvSpPr txBox="1"/>
          <p:nvPr/>
        </p:nvSpPr>
        <p:spPr>
          <a:xfrm>
            <a:off x="830748" y="200144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E9FBA35-2324-6C30-1AAC-3C7A9F08A6F0}"/>
              </a:ext>
            </a:extLst>
          </p:cNvPr>
          <p:cNvGrpSpPr/>
          <p:nvPr/>
        </p:nvGrpSpPr>
        <p:grpSpPr>
          <a:xfrm>
            <a:off x="715222" y="219034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621A7CE-56EE-55F5-28FE-CB5479EE833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B15034F-6AD4-FEB3-F34C-EB892AF81B09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673CFE4-2FF4-C573-A166-977A659EFC3E}"/>
              </a:ext>
            </a:extLst>
          </p:cNvPr>
          <p:cNvGrpSpPr/>
          <p:nvPr/>
        </p:nvGrpSpPr>
        <p:grpSpPr>
          <a:xfrm>
            <a:off x="456657" y="156804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E029280-3183-82A3-D570-D9C745CCA98B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BD2D0B8-CA57-A13F-892B-BE538A9F04DB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FD496C9C-3220-0C38-AA6A-2D86092242BF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97CB75B8-E408-5013-6973-C500CA8F3E6E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EBD7658-6FD4-D024-C3A3-92A43658FD17}"/>
              </a:ext>
            </a:extLst>
          </p:cNvPr>
          <p:cNvSpPr txBox="1"/>
          <p:nvPr/>
        </p:nvSpPr>
        <p:spPr>
          <a:xfrm>
            <a:off x="830747" y="2862501"/>
            <a:ext cx="9001149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2023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경기도의 재생에너지 발전량은 국내 전체의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7.6%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불과한 수준임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대한민국 영토의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10%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차지하고 있음에도 불구하고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수도권의 높은 인구밀도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개발환경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규제 조건 아래 태양광 보급이 쉽지 않은 여건임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이론적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분석을 통해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경기도의 향후 현실적인 확대 가능성을 진단할 필요가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99706-3740-F823-97A8-2BC63AF6F5CD}"/>
              </a:ext>
            </a:extLst>
          </p:cNvPr>
          <p:cNvSpPr txBox="1"/>
          <p:nvPr/>
        </p:nvSpPr>
        <p:spPr>
          <a:xfrm>
            <a:off x="984954" y="3876832"/>
            <a:ext cx="5810129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전력자립도 향상을 위한 전력공급의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7DF5C-2E59-8ED5-AE96-1774EA92F891}"/>
              </a:ext>
            </a:extLst>
          </p:cNvPr>
          <p:cNvSpPr txBox="1"/>
          <p:nvPr/>
        </p:nvSpPr>
        <p:spPr>
          <a:xfrm>
            <a:off x="830747" y="4401898"/>
            <a:ext cx="9001149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2022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경기도의 전력자립도는 약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61%.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즉 경기도가 소비하는 전력의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39%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 다른 지역에서 발전한 전력을 사용하고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경기도가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다른 지역에서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끌어다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쓰는 전력량은 원자력 발전소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기의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년간 발전량과 비슷한 수치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내 태양광 보급은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기후변화대응을 위한 노력일 뿐 아니라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전력 자립도를 지속가능한 방법으로 높일 수 있는 전략임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08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1878CEB-6695-DD12-466C-20A7A6FF5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45486"/>
              </p:ext>
            </p:extLst>
          </p:nvPr>
        </p:nvGraphicFramePr>
        <p:xfrm>
          <a:off x="1118183" y="996319"/>
          <a:ext cx="4413631" cy="5536314"/>
        </p:xfrm>
        <a:graphic>
          <a:graphicData uri="http://schemas.openxmlformats.org/drawingml/2006/table">
            <a:tbl>
              <a:tblPr/>
              <a:tblGrid>
                <a:gridCol w="959560">
                  <a:extLst>
                    <a:ext uri="{9D8B030D-6E8A-4147-A177-3AD203B41FA5}">
                      <a16:colId xmlns:a16="http://schemas.microsoft.com/office/drawing/2014/main" val="682195893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958028550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210615805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894335730"/>
                    </a:ext>
                  </a:extLst>
                </a:gridCol>
              </a:tblGrid>
              <a:tr h="21394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</a:t>
                      </a:r>
                      <a:r>
                        <a:rPr lang="en-US" altLang="ko-KR" sz="90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</a:t>
                      </a:r>
                    </a:p>
                  </a:txBody>
                  <a:tcPr marL="17086" marR="17086" marT="8513" marB="851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</a:p>
                  </a:txBody>
                  <a:tcPr marL="17086" marR="17086" marT="8513" marB="851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marL="17086" marR="17086" marT="8513" marB="851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합계</a:t>
                      </a:r>
                    </a:p>
                  </a:txBody>
                  <a:tcPr marL="17086" marR="17086" marT="8513" marB="851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9580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9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전체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365.5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22.1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387.6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236256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01967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22.2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23.7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1748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935312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259676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41.4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43.6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60573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080352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579963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29.0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5246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14291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76205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85505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670529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23117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52727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1250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26.2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67990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24.4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82020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06502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55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26.0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26.7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06947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148047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9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경기남부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252.1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268.0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86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016816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91781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26.7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13175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33215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930079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72346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19.7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985301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46439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2791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192005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9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경기북부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113.4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119.6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2604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6F0DD23-A0C7-3384-200C-B634282439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330473"/>
              </p:ext>
            </p:extLst>
          </p:nvPr>
        </p:nvGraphicFramePr>
        <p:xfrm>
          <a:off x="6686564" y="996319"/>
          <a:ext cx="4413631" cy="5521074"/>
        </p:xfrm>
        <a:graphic>
          <a:graphicData uri="http://schemas.openxmlformats.org/drawingml/2006/table">
            <a:tbl>
              <a:tblPr/>
              <a:tblGrid>
                <a:gridCol w="959560">
                  <a:extLst>
                    <a:ext uri="{9D8B030D-6E8A-4147-A177-3AD203B41FA5}">
                      <a16:colId xmlns:a16="http://schemas.microsoft.com/office/drawing/2014/main" val="682195893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958028550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210615805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894335730"/>
                    </a:ext>
                  </a:extLst>
                </a:gridCol>
              </a:tblGrid>
              <a:tr h="213946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</a:t>
                      </a:r>
                      <a:r>
                        <a:rPr lang="en-US" altLang="ko-KR" sz="90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</a:t>
                      </a:r>
                    </a:p>
                  </a:txBody>
                  <a:tcPr marL="17086" marR="17086" marT="8513" marB="851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</a:p>
                  </a:txBody>
                  <a:tcPr marL="17086" marR="17086" marT="8513" marB="851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marL="17086" marR="17086" marT="8513" marB="851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합계</a:t>
                      </a:r>
                    </a:p>
                  </a:txBody>
                  <a:tcPr marL="17086" marR="17086" marT="8513" marB="8513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9580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9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전체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49.6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2432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6236256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01967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1748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935312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259676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60573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080352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579963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5246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14291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76205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85505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670529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23117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52727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1250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67990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82020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06502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55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06947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9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경기남부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16.3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148047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86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016816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91781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13175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33215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930079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723460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985301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46439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6.9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27918"/>
                  </a:ext>
                </a:extLst>
              </a:tr>
              <a:tr h="156092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9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경기북부</a:t>
                      </a:r>
                    </a:p>
                  </a:txBody>
                  <a:tcPr marL="17086" marR="17086" marT="17086" marB="17086" anchor="b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18.4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ko-KR" sz="9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22.4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19200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07117E7-5A82-D490-CADD-B84A9A8D82E7}"/>
              </a:ext>
            </a:extLst>
          </p:cNvPr>
          <p:cNvSpPr txBox="1"/>
          <p:nvPr/>
        </p:nvSpPr>
        <p:spPr>
          <a:xfrm>
            <a:off x="2243427" y="632960"/>
            <a:ext cx="2346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sz="1200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(TWh)</a:t>
            </a:r>
            <a:endParaRPr lang="ko-KR" altLang="en-US" sz="1200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A4D9E-ACA7-A7F9-6FE6-ED832B3D4EE5}"/>
              </a:ext>
            </a:extLst>
          </p:cNvPr>
          <p:cNvSpPr txBox="1"/>
          <p:nvPr/>
        </p:nvSpPr>
        <p:spPr>
          <a:xfrm>
            <a:off x="7811808" y="632960"/>
            <a:ext cx="23460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sz="1200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(TWh)</a:t>
            </a:r>
            <a:endParaRPr lang="ko-KR" altLang="en-US" sz="1200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6756A6-F85C-BACA-B6FB-846FF0EE5DEF}"/>
              </a:ext>
            </a:extLst>
          </p:cNvPr>
          <p:cNvSpPr txBox="1"/>
          <p:nvPr/>
        </p:nvSpPr>
        <p:spPr>
          <a:xfrm>
            <a:off x="830747" y="131950"/>
            <a:ext cx="4567569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시군별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결과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4D58AEE-EAEE-CE56-D90D-3983167567C9}"/>
              </a:ext>
            </a:extLst>
          </p:cNvPr>
          <p:cNvGrpSpPr/>
          <p:nvPr/>
        </p:nvGrpSpPr>
        <p:grpSpPr>
          <a:xfrm>
            <a:off x="715222" y="299878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A077321-9ACC-0B3F-93B4-3180FD88C42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ABE46266-40A7-7105-F883-0865B0BC4F1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2645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18C697-CAD7-A396-F713-B23654060ACF}"/>
              </a:ext>
            </a:extLst>
          </p:cNvPr>
          <p:cNvSpPr/>
          <p:nvPr/>
        </p:nvSpPr>
        <p:spPr>
          <a:xfrm>
            <a:off x="182244" y="101986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7" name="사각형: 둥근 모서리 16">
            <a:extLst>
              <a:ext uri="{FF2B5EF4-FFF2-40B4-BE49-F238E27FC236}">
                <a16:creationId xmlns:a16="http://schemas.microsoft.com/office/drawing/2014/main" id="{92D63A8E-0259-C985-2935-9BF04FE83D3B}"/>
              </a:ext>
            </a:extLst>
          </p:cNvPr>
          <p:cNvSpPr/>
          <p:nvPr/>
        </p:nvSpPr>
        <p:spPr>
          <a:xfrm>
            <a:off x="537278" y="83379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0F744-2BCF-F848-8C36-1DC2B68DA001}"/>
              </a:ext>
            </a:extLst>
          </p:cNvPr>
          <p:cNvSpPr txBox="1"/>
          <p:nvPr/>
        </p:nvSpPr>
        <p:spPr>
          <a:xfrm>
            <a:off x="473030" y="79743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F0E144-0178-D206-38FC-52371E716F75}"/>
              </a:ext>
            </a:extLst>
          </p:cNvPr>
          <p:cNvSpPr/>
          <p:nvPr/>
        </p:nvSpPr>
        <p:spPr>
          <a:xfrm>
            <a:off x="3893294" y="101986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0" name="사각형: 둥근 모서리 16">
            <a:extLst>
              <a:ext uri="{FF2B5EF4-FFF2-40B4-BE49-F238E27FC236}">
                <a16:creationId xmlns:a16="http://schemas.microsoft.com/office/drawing/2014/main" id="{D1548A12-012F-0D46-A781-558C5FCEA552}"/>
              </a:ext>
            </a:extLst>
          </p:cNvPr>
          <p:cNvSpPr/>
          <p:nvPr/>
        </p:nvSpPr>
        <p:spPr>
          <a:xfrm>
            <a:off x="4591754" y="83379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70CDE-7EAA-0A72-DD43-DCA7C42D5FDB}"/>
              </a:ext>
            </a:extLst>
          </p:cNvPr>
          <p:cNvSpPr txBox="1"/>
          <p:nvPr/>
        </p:nvSpPr>
        <p:spPr>
          <a:xfrm>
            <a:off x="4527506" y="79743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CFB76D-918E-FE45-594F-72048D82CEFE}"/>
              </a:ext>
            </a:extLst>
          </p:cNvPr>
          <p:cNvSpPr/>
          <p:nvPr/>
        </p:nvSpPr>
        <p:spPr>
          <a:xfrm>
            <a:off x="8242804" y="101986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사각형: 둥근 모서리 16">
            <a:extLst>
              <a:ext uri="{FF2B5EF4-FFF2-40B4-BE49-F238E27FC236}">
                <a16:creationId xmlns:a16="http://schemas.microsoft.com/office/drawing/2014/main" id="{58507C17-9EDD-D079-9B80-BB8CFBB567DA}"/>
              </a:ext>
            </a:extLst>
          </p:cNvPr>
          <p:cNvSpPr/>
          <p:nvPr/>
        </p:nvSpPr>
        <p:spPr>
          <a:xfrm>
            <a:off x="8597838" y="83379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30435-0B49-80BE-EDEB-76F71EFF4C82}"/>
              </a:ext>
            </a:extLst>
          </p:cNvPr>
          <p:cNvSpPr txBox="1"/>
          <p:nvPr/>
        </p:nvSpPr>
        <p:spPr>
          <a:xfrm>
            <a:off x="8533590" y="79743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5" name="그림 4" descr="다채로움, 지도, 예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7A39A2-3403-17D3-4BFA-2F78383151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54" y="1057261"/>
            <a:ext cx="3664341" cy="5198054"/>
          </a:xfrm>
          <a:prstGeom prst="rect">
            <a:avLst/>
          </a:prstGeom>
        </p:spPr>
      </p:pic>
      <p:pic>
        <p:nvPicPr>
          <p:cNvPr id="21" name="그림 20" descr="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B82F815-0A31-24AE-AA4F-C2FEFEA3F2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703" y="1098351"/>
            <a:ext cx="3635375" cy="5156964"/>
          </a:xfrm>
          <a:prstGeom prst="rect">
            <a:avLst/>
          </a:prstGeom>
        </p:spPr>
      </p:pic>
      <p:pic>
        <p:nvPicPr>
          <p:cNvPr id="24" name="그림 23" descr="어둠, 나무, 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824924E-97BF-C8F3-3B87-8DE1BC6483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04" y="975007"/>
            <a:ext cx="3635375" cy="515696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F6451-EAA9-4D9B-21F3-3FDC26743990}"/>
              </a:ext>
            </a:extLst>
          </p:cNvPr>
          <p:cNvSpPr txBox="1"/>
          <p:nvPr/>
        </p:nvSpPr>
        <p:spPr>
          <a:xfrm>
            <a:off x="830747" y="131950"/>
            <a:ext cx="4567569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태양광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공간정보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지상형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+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옥상형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CE7A1D13-2F8D-1680-E941-64D30EC5BCB7}"/>
              </a:ext>
            </a:extLst>
          </p:cNvPr>
          <p:cNvGrpSpPr/>
          <p:nvPr/>
        </p:nvGrpSpPr>
        <p:grpSpPr>
          <a:xfrm>
            <a:off x="715222" y="299878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AFBDE1AB-40D4-3040-48BA-5B8BA8EEC27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A85F802-2DD0-33D1-37F0-172EE1E8257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015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BB52-517E-6775-A7A4-E3D35E6A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8549E7-558A-5CB8-5FD3-A7180A8603E6}"/>
              </a:ext>
            </a:extLst>
          </p:cNvPr>
          <p:cNvSpPr/>
          <p:nvPr/>
        </p:nvSpPr>
        <p:spPr>
          <a:xfrm>
            <a:off x="182244" y="100462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" name="사각형: 둥근 모서리 16">
            <a:extLst>
              <a:ext uri="{FF2B5EF4-FFF2-40B4-BE49-F238E27FC236}">
                <a16:creationId xmlns:a16="http://schemas.microsoft.com/office/drawing/2014/main" id="{FD7ABEC0-34E3-96BC-0B07-825DA15FC885}"/>
              </a:ext>
            </a:extLst>
          </p:cNvPr>
          <p:cNvSpPr/>
          <p:nvPr/>
        </p:nvSpPr>
        <p:spPr>
          <a:xfrm>
            <a:off x="537278" y="81855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5FC6E-FE31-3EB7-3BE3-CF6CBB878A87}"/>
              </a:ext>
            </a:extLst>
          </p:cNvPr>
          <p:cNvSpPr txBox="1"/>
          <p:nvPr/>
        </p:nvSpPr>
        <p:spPr>
          <a:xfrm>
            <a:off x="473030" y="78219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4A1F03-3AFB-C954-7FC1-14C090C78B7F}"/>
              </a:ext>
            </a:extLst>
          </p:cNvPr>
          <p:cNvSpPr/>
          <p:nvPr/>
        </p:nvSpPr>
        <p:spPr>
          <a:xfrm>
            <a:off x="3893294" y="100462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9" name="사각형: 둥근 모서리 16">
            <a:extLst>
              <a:ext uri="{FF2B5EF4-FFF2-40B4-BE49-F238E27FC236}">
                <a16:creationId xmlns:a16="http://schemas.microsoft.com/office/drawing/2014/main" id="{2171D416-6E94-8E81-4DA7-CFA2B2406C27}"/>
              </a:ext>
            </a:extLst>
          </p:cNvPr>
          <p:cNvSpPr/>
          <p:nvPr/>
        </p:nvSpPr>
        <p:spPr>
          <a:xfrm>
            <a:off x="4591754" y="81855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D7E8B3-21E9-1E7E-7479-32AA5876B86F}"/>
              </a:ext>
            </a:extLst>
          </p:cNvPr>
          <p:cNvSpPr txBox="1"/>
          <p:nvPr/>
        </p:nvSpPr>
        <p:spPr>
          <a:xfrm>
            <a:off x="4527506" y="78219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E64BC6-A7BA-0034-F466-08A83B4885DC}"/>
              </a:ext>
            </a:extLst>
          </p:cNvPr>
          <p:cNvSpPr/>
          <p:nvPr/>
        </p:nvSpPr>
        <p:spPr>
          <a:xfrm>
            <a:off x="8242804" y="100462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2" name="사각형: 둥근 모서리 16">
            <a:extLst>
              <a:ext uri="{FF2B5EF4-FFF2-40B4-BE49-F238E27FC236}">
                <a16:creationId xmlns:a16="http://schemas.microsoft.com/office/drawing/2014/main" id="{01B18127-E9E2-92F4-E60B-61A8193CCD11}"/>
              </a:ext>
            </a:extLst>
          </p:cNvPr>
          <p:cNvSpPr/>
          <p:nvPr/>
        </p:nvSpPr>
        <p:spPr>
          <a:xfrm>
            <a:off x="8597838" y="81855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8A75DF-7D5A-0ED7-DEEB-73DFD33254FA}"/>
              </a:ext>
            </a:extLst>
          </p:cNvPr>
          <p:cNvSpPr txBox="1"/>
          <p:nvPr/>
        </p:nvSpPr>
        <p:spPr>
          <a:xfrm>
            <a:off x="8533590" y="78219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7" name="그림 6" descr="지도, 스크린샷, 그래픽 디자인, 다채로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1A0E36-4B5D-249D-7D35-558F70528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60" y="1428567"/>
            <a:ext cx="3319502" cy="4596234"/>
          </a:xfrm>
          <a:prstGeom prst="rect">
            <a:avLst/>
          </a:prstGeom>
        </p:spPr>
      </p:pic>
      <p:pic>
        <p:nvPicPr>
          <p:cNvPr id="10" name="그림 9" descr="텍스트, 스크린샷, 그래픽 디자인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D6D939-C764-C9E4-8EF0-F8281D96A7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295" y="1428567"/>
            <a:ext cx="3319502" cy="4596234"/>
          </a:xfrm>
          <a:prstGeom prst="rect">
            <a:avLst/>
          </a:prstGeom>
        </p:spPr>
      </p:pic>
      <p:pic>
        <p:nvPicPr>
          <p:cNvPr id="13" name="그림 12" descr="스크린샷, 지도, 나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34E0C6-D93A-E7C3-588E-CBE870D60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68" y="1428567"/>
            <a:ext cx="3319502" cy="45962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B8EC14-F7E5-2DC0-B4F5-18508875CA46}"/>
              </a:ext>
            </a:extLst>
          </p:cNvPr>
          <p:cNvSpPr txBox="1"/>
          <p:nvPr/>
        </p:nvSpPr>
        <p:spPr>
          <a:xfrm>
            <a:off x="830747" y="131950"/>
            <a:ext cx="4567569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태양광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공간정보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지상형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102D495-1A44-E3ED-714D-D1ACEB44778F}"/>
              </a:ext>
            </a:extLst>
          </p:cNvPr>
          <p:cNvGrpSpPr/>
          <p:nvPr/>
        </p:nvGrpSpPr>
        <p:grpSpPr>
          <a:xfrm>
            <a:off x="715222" y="299878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8BC4C496-6205-421E-B129-6B83F11B130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ADCDCD3-EA78-D2C8-C28B-F30DDF26550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835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FDFE4D7-810E-16F8-7E71-34215D3174F6}"/>
              </a:ext>
            </a:extLst>
          </p:cNvPr>
          <p:cNvSpPr/>
          <p:nvPr/>
        </p:nvSpPr>
        <p:spPr>
          <a:xfrm>
            <a:off x="182244" y="98176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2320EF-A5C8-07F9-1125-D827056120A8}"/>
              </a:ext>
            </a:extLst>
          </p:cNvPr>
          <p:cNvSpPr/>
          <p:nvPr/>
        </p:nvSpPr>
        <p:spPr>
          <a:xfrm>
            <a:off x="3893294" y="98176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05BD43-40B3-9C4C-A00F-53CAA166FE55}"/>
              </a:ext>
            </a:extLst>
          </p:cNvPr>
          <p:cNvSpPr/>
          <p:nvPr/>
        </p:nvSpPr>
        <p:spPr>
          <a:xfrm>
            <a:off x="8242804" y="98176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12479B6E-1E47-F144-7AC5-1AB78F5D9D57}"/>
              </a:ext>
            </a:extLst>
          </p:cNvPr>
          <p:cNvSpPr/>
          <p:nvPr/>
        </p:nvSpPr>
        <p:spPr>
          <a:xfrm>
            <a:off x="537278" y="79569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776AA-E48E-FB16-BD95-D659E2D3DF05}"/>
              </a:ext>
            </a:extLst>
          </p:cNvPr>
          <p:cNvSpPr txBox="1"/>
          <p:nvPr/>
        </p:nvSpPr>
        <p:spPr>
          <a:xfrm>
            <a:off x="473030" y="75933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사각형: 둥근 모서리 16">
            <a:extLst>
              <a:ext uri="{FF2B5EF4-FFF2-40B4-BE49-F238E27FC236}">
                <a16:creationId xmlns:a16="http://schemas.microsoft.com/office/drawing/2014/main" id="{99AA0679-545A-325F-67BE-57022841AA2D}"/>
              </a:ext>
            </a:extLst>
          </p:cNvPr>
          <p:cNvSpPr/>
          <p:nvPr/>
        </p:nvSpPr>
        <p:spPr>
          <a:xfrm>
            <a:off x="4591754" y="79569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D1EA2-B16F-3022-66F0-3155073F3AB4}"/>
              </a:ext>
            </a:extLst>
          </p:cNvPr>
          <p:cNvSpPr txBox="1"/>
          <p:nvPr/>
        </p:nvSpPr>
        <p:spPr>
          <a:xfrm>
            <a:off x="4527506" y="75933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2" name="사각형: 둥근 모서리 16">
            <a:extLst>
              <a:ext uri="{FF2B5EF4-FFF2-40B4-BE49-F238E27FC236}">
                <a16:creationId xmlns:a16="http://schemas.microsoft.com/office/drawing/2014/main" id="{EFE3ACF1-20E8-4BAA-3493-77BC06C35EA6}"/>
              </a:ext>
            </a:extLst>
          </p:cNvPr>
          <p:cNvSpPr/>
          <p:nvPr/>
        </p:nvSpPr>
        <p:spPr>
          <a:xfrm>
            <a:off x="8597838" y="79569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C5C9B-028F-89E6-A430-F894270AE0DA}"/>
              </a:ext>
            </a:extLst>
          </p:cNvPr>
          <p:cNvSpPr txBox="1"/>
          <p:nvPr/>
        </p:nvSpPr>
        <p:spPr>
          <a:xfrm>
            <a:off x="8533590" y="75933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3" name="그림 22" descr="지도, 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2B5E57-8D9C-D705-70D6-AD84D876C4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4" y="1351099"/>
            <a:ext cx="3358941" cy="4650842"/>
          </a:xfrm>
          <a:prstGeom prst="rect">
            <a:avLst/>
          </a:prstGeom>
        </p:spPr>
      </p:pic>
      <p:pic>
        <p:nvPicPr>
          <p:cNvPr id="32" name="그림 31" descr="스크린샷, 텍스트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9AAD8C-0265-B6CA-B4F1-96204FEECB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366" y="1440180"/>
            <a:ext cx="3294604" cy="4561759"/>
          </a:xfrm>
          <a:prstGeom prst="rect">
            <a:avLst/>
          </a:prstGeom>
        </p:spPr>
      </p:pic>
      <p:pic>
        <p:nvPicPr>
          <p:cNvPr id="35" name="그림 34" descr="지도, 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45CE3C3-1395-D52A-A433-5A295A967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8" y="1440179"/>
            <a:ext cx="3294604" cy="45617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6E9BB2-8B87-55E8-7CB6-0BC8D32165FE}"/>
              </a:ext>
            </a:extLst>
          </p:cNvPr>
          <p:cNvSpPr txBox="1"/>
          <p:nvPr/>
        </p:nvSpPr>
        <p:spPr>
          <a:xfrm>
            <a:off x="830747" y="131950"/>
            <a:ext cx="4567569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태양광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공간정보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옥상형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6B682C-DD3D-75DA-BF0F-FED8B5214A51}"/>
              </a:ext>
            </a:extLst>
          </p:cNvPr>
          <p:cNvGrpSpPr/>
          <p:nvPr/>
        </p:nvGrpSpPr>
        <p:grpSpPr>
          <a:xfrm>
            <a:off x="715222" y="299878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3356615-4B5B-7083-0808-BFA143C26288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6F2BD5AD-B98D-3F5E-270A-882CDE3E9AC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32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4F56-5376-42CF-A25A-12A454E1C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0544DC-19A0-81F5-2277-0CBA2F1E5696}"/>
              </a:ext>
            </a:extLst>
          </p:cNvPr>
          <p:cNvSpPr txBox="1"/>
          <p:nvPr/>
        </p:nvSpPr>
        <p:spPr>
          <a:xfrm>
            <a:off x="984954" y="353456"/>
            <a:ext cx="3511545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2022</a:t>
            </a: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경기도의 전력자립도는 </a:t>
            </a: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61%</a:t>
            </a:r>
            <a:endParaRPr lang="ko-KR" altLang="en-US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6E35A-DDA1-E15E-0EB4-FD1BCCBC62D5}"/>
              </a:ext>
            </a:extLst>
          </p:cNvPr>
          <p:cNvSpPr txBox="1"/>
          <p:nvPr/>
        </p:nvSpPr>
        <p:spPr>
          <a:xfrm>
            <a:off x="830747" y="878522"/>
            <a:ext cx="5265253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85.8TWh,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소비량은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140.5TWh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다른 시도 대비 전력 자립도가 낮은 편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469481-1A57-A03C-173E-CFCB5295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11" y="2195593"/>
            <a:ext cx="3441055" cy="2883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A283A-0754-AB90-1A51-AC9396F0D580}"/>
              </a:ext>
            </a:extLst>
          </p:cNvPr>
          <p:cNvSpPr txBox="1"/>
          <p:nvPr/>
        </p:nvSpPr>
        <p:spPr>
          <a:xfrm>
            <a:off x="1801107" y="1755790"/>
            <a:ext cx="3027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시도별 전력 소비 및 발전량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BB342-089F-F32A-498A-6F6922CAEDE9}"/>
              </a:ext>
            </a:extLst>
          </p:cNvPr>
          <p:cNvSpPr/>
          <p:nvPr/>
        </p:nvSpPr>
        <p:spPr>
          <a:xfrm>
            <a:off x="3305525" y="2319094"/>
            <a:ext cx="227086" cy="2820453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C52F13-4C4A-0EA1-2363-C83ED25BE12F}"/>
              </a:ext>
            </a:extLst>
          </p:cNvPr>
          <p:cNvSpPr/>
          <p:nvPr/>
        </p:nvSpPr>
        <p:spPr>
          <a:xfrm>
            <a:off x="4304518" y="2319094"/>
            <a:ext cx="611430" cy="163072"/>
          </a:xfrm>
          <a:prstGeom prst="rect">
            <a:avLst/>
          </a:prstGeom>
          <a:solidFill>
            <a:srgbClr val="91CC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소비량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639DA7-F978-E108-F813-DB109D8A29A3}"/>
              </a:ext>
            </a:extLst>
          </p:cNvPr>
          <p:cNvSpPr/>
          <p:nvPr/>
        </p:nvSpPr>
        <p:spPr>
          <a:xfrm>
            <a:off x="4304518" y="2526454"/>
            <a:ext cx="611430" cy="163072"/>
          </a:xfrm>
          <a:prstGeom prst="rect">
            <a:avLst/>
          </a:prstGeom>
          <a:solidFill>
            <a:srgbClr val="5470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0BC68-4026-A47E-7785-ECAC9F5E99F3}"/>
              </a:ext>
            </a:extLst>
          </p:cNvPr>
          <p:cNvSpPr txBox="1"/>
          <p:nvPr/>
        </p:nvSpPr>
        <p:spPr>
          <a:xfrm>
            <a:off x="1445488" y="2008552"/>
            <a:ext cx="5934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8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F4584DB-9F1B-6E4F-82EF-222D00D6F51D}"/>
              </a:ext>
            </a:extLst>
          </p:cNvPr>
          <p:cNvCxnSpPr>
            <a:cxnSpLocks/>
          </p:cNvCxnSpPr>
          <p:nvPr/>
        </p:nvCxnSpPr>
        <p:spPr>
          <a:xfrm>
            <a:off x="3315049" y="3404707"/>
            <a:ext cx="1080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A11ED0-A7A2-278A-2E88-5FDDA5A35318}"/>
              </a:ext>
            </a:extLst>
          </p:cNvPr>
          <p:cNvCxnSpPr>
            <a:cxnSpLocks/>
          </p:cNvCxnSpPr>
          <p:nvPr/>
        </p:nvCxnSpPr>
        <p:spPr>
          <a:xfrm>
            <a:off x="3370801" y="2430725"/>
            <a:ext cx="0" cy="97200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1F496B0-345E-281C-175A-7648AEE03AAE}"/>
              </a:ext>
            </a:extLst>
          </p:cNvPr>
          <p:cNvCxnSpPr>
            <a:cxnSpLocks/>
          </p:cNvCxnSpPr>
          <p:nvPr/>
        </p:nvCxnSpPr>
        <p:spPr>
          <a:xfrm>
            <a:off x="3315049" y="2428395"/>
            <a:ext cx="1080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CA65BF-03D5-E73F-9D67-92ED212DC2E1}"/>
              </a:ext>
            </a:extLst>
          </p:cNvPr>
          <p:cNvSpPr txBox="1"/>
          <p:nvPr/>
        </p:nvSpPr>
        <p:spPr>
          <a:xfrm>
            <a:off x="6660855" y="356823"/>
            <a:ext cx="4731391" cy="4185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신재생 발전량 증가율 </a:t>
            </a: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12.9% (2014-2023 </a:t>
            </a: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연평균</a:t>
            </a: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550301-8412-E6A6-F8B2-20551AE8072F}"/>
              </a:ext>
            </a:extLst>
          </p:cNvPr>
          <p:cNvSpPr txBox="1"/>
          <p:nvPr/>
        </p:nvSpPr>
        <p:spPr>
          <a:xfrm>
            <a:off x="6606567" y="878522"/>
            <a:ext cx="5265253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평균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(9.4%)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대비 경기도의 증가율은 높은 편이나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다른 시도 대비 낮은 편</a:t>
            </a:r>
            <a:endParaRPr lang="en-US" altLang="ko-KR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BE853C-FCFA-B462-99F7-5E273B50A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468" y="2210774"/>
            <a:ext cx="4041614" cy="28682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423C-84B7-7392-0DD5-EEB583497221}"/>
              </a:ext>
            </a:extLst>
          </p:cNvPr>
          <p:cNvSpPr txBox="1"/>
          <p:nvPr/>
        </p:nvSpPr>
        <p:spPr>
          <a:xfrm>
            <a:off x="7464507" y="1811734"/>
            <a:ext cx="3307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신재생에너지 발전량 연평균 증가율 </a:t>
            </a:r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(2014-2023)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F0D568-ACB1-C3B9-3AE6-D57924C53C08}"/>
              </a:ext>
            </a:extLst>
          </p:cNvPr>
          <p:cNvSpPr txBox="1"/>
          <p:nvPr/>
        </p:nvSpPr>
        <p:spPr>
          <a:xfrm>
            <a:off x="9026550" y="5093295"/>
            <a:ext cx="2274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한국에너지공단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2024,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신재생에너지 보급통계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10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CC5A80-4A2D-763C-9D77-6185071FD283}"/>
              </a:ext>
            </a:extLst>
          </p:cNvPr>
          <p:cNvSpPr txBox="1"/>
          <p:nvPr/>
        </p:nvSpPr>
        <p:spPr>
          <a:xfrm>
            <a:off x="589448" y="535543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관련 선행 </a:t>
            </a:r>
            <a:r>
              <a:rPr lang="ko-KR" altLang="en-US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25A03E-8363-EFAF-5300-39420CC1D38F}"/>
              </a:ext>
            </a:extLst>
          </p:cNvPr>
          <p:cNvGrpSpPr/>
          <p:nvPr/>
        </p:nvGrpSpPr>
        <p:grpSpPr>
          <a:xfrm>
            <a:off x="456657" y="720771"/>
            <a:ext cx="191586" cy="183356"/>
            <a:chOff x="513533" y="1232778"/>
            <a:chExt cx="191586" cy="18335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D7F222B-1714-F228-D5DC-A39B5D72064E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803D53D-FC6A-A8AA-B795-8F150BA059DA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0D2861DA-A58C-20ED-88F2-9C0E1E878682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0E51EF09-F1D3-C584-59C3-EFFF1E69547E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268994B-343C-6C45-6FF0-A2362552467B}"/>
              </a:ext>
            </a:extLst>
          </p:cNvPr>
          <p:cNvSpPr txBox="1"/>
          <p:nvPr/>
        </p:nvSpPr>
        <p:spPr>
          <a:xfrm>
            <a:off x="830747" y="1015870"/>
            <a:ext cx="198795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백서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38A5BE-33FC-6614-25A7-02136D4E3748}"/>
              </a:ext>
            </a:extLst>
          </p:cNvPr>
          <p:cNvGrpSpPr/>
          <p:nvPr/>
        </p:nvGrpSpPr>
        <p:grpSpPr>
          <a:xfrm>
            <a:off x="715222" y="1183798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169BAC2-1EC8-EB6F-3598-B9BB22D62CD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15D47EE-278E-07D9-C02E-3D611E41BC4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F5D8E1D-4C0E-63E9-CE3D-4E4D4183ADFE}"/>
              </a:ext>
            </a:extLst>
          </p:cNvPr>
          <p:cNvSpPr txBox="1"/>
          <p:nvPr/>
        </p:nvSpPr>
        <p:spPr>
          <a:xfrm>
            <a:off x="830747" y="1452016"/>
            <a:ext cx="9869411" cy="118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산업통상자원부와 한국에너지공단은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2006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년부터 가장 최근 보고서인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2022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년까지 신재생에너지 백서를 격년으로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발간중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국내 신재생에너지 정책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보급현황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기술개발 동향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통계자료 등을 종합적으로 정리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년에 평가한 국내 태양광의 연간 이론적 잠재량은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137,347TWh,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잠재량은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3,117TWh,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잠재량은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495TWh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경기도의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시장잠재량은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2018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년에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47.4TWh,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년에는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36.2TWh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대략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23.6%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감소</a:t>
            </a:r>
            <a:endParaRPr lang="en-US" altLang="ko-KR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시점별 규제정책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계통한계가격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발전단가 등의 변화는 시장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평가 결과에 영향을 줄 수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90AED7-D0EA-7034-419E-535EFC84D158}"/>
              </a:ext>
            </a:extLst>
          </p:cNvPr>
          <p:cNvSpPr txBox="1"/>
          <p:nvPr/>
        </p:nvSpPr>
        <p:spPr>
          <a:xfrm>
            <a:off x="830747" y="2928553"/>
            <a:ext cx="198795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한국에너지기술 연구원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B0003A-FE95-3EDD-E0F8-59D039F28889}"/>
              </a:ext>
            </a:extLst>
          </p:cNvPr>
          <p:cNvGrpSpPr/>
          <p:nvPr/>
        </p:nvGrpSpPr>
        <p:grpSpPr>
          <a:xfrm>
            <a:off x="715222" y="309648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20F6EF6-5E3F-DD9C-53B4-AF1D7CCF544C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7AF175D-1946-F473-5C8F-4F76FD3D33D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FA0B0E2-F1D0-805E-BC5E-26D76CE7B391}"/>
              </a:ext>
            </a:extLst>
          </p:cNvPr>
          <p:cNvSpPr txBox="1"/>
          <p:nvPr/>
        </p:nvSpPr>
        <p:spPr>
          <a:xfrm>
            <a:off x="830746" y="3364699"/>
            <a:ext cx="10905452" cy="95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재생에너지 자원지도를 두 가지 형태의 플랫폼을 제공 하고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(1)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시도 및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시군구를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대상으로 태양광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육상풍력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수력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바이오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폐기물의 기술적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분석결과 제공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hlinkClick r:id="rId2"/>
              </a:rPr>
              <a:t>https://kier-solar.org/user/potential/energy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태양광 기술적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282.2TWh 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(2)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원하는 지점과 면적에 해당하는 일사량 정보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지리적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정책적 제약이 있는 지점에 대한 정보를 제공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hlinkClick r:id="rId3"/>
              </a:rPr>
              <a:t>https://kier-solar.org/user/gis/map/sl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27DEB9-9451-24E2-623F-EE18F5BF3A39}"/>
              </a:ext>
            </a:extLst>
          </p:cNvPr>
          <p:cNvSpPr txBox="1"/>
          <p:nvPr/>
        </p:nvSpPr>
        <p:spPr>
          <a:xfrm>
            <a:off x="830747" y="4824235"/>
            <a:ext cx="198795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국립기상과학원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34D3769-4957-BE84-4B6C-93757347B2D3}"/>
              </a:ext>
            </a:extLst>
          </p:cNvPr>
          <p:cNvGrpSpPr/>
          <p:nvPr/>
        </p:nvGrpSpPr>
        <p:grpSpPr>
          <a:xfrm>
            <a:off x="715222" y="4992163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7E64515-3C18-C717-11D7-1A7A8AEB283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FEB74EA-A4FB-FBD0-E2B0-05EAB3D98638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A8A459A-9B68-9ACD-6194-BCF99C68D795}"/>
              </a:ext>
            </a:extLst>
          </p:cNvPr>
          <p:cNvSpPr txBox="1"/>
          <p:nvPr/>
        </p:nvSpPr>
        <p:spPr>
          <a:xfrm>
            <a:off x="830747" y="5260381"/>
            <a:ext cx="1036436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풍력과 태양광의 기상자원지도 플랫폼을 제공 하고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(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hlinkClick r:id="rId4"/>
              </a:rPr>
              <a:t>http://www.greenmap.go.kr/kr/inquiry.do?NUM=1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지점별로 일사량 분석이 가능함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970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E7358-1681-FE5F-C66A-7BCAC213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75FEB-7E07-D3A9-E56D-E1633091DB64}"/>
              </a:ext>
            </a:extLst>
          </p:cNvPr>
          <p:cNvSpPr txBox="1"/>
          <p:nvPr/>
        </p:nvSpPr>
        <p:spPr>
          <a:xfrm>
            <a:off x="589448" y="535543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904E99-7CB4-57C1-A65D-DC663C332F78}"/>
              </a:ext>
            </a:extLst>
          </p:cNvPr>
          <p:cNvGrpSpPr/>
          <p:nvPr/>
        </p:nvGrpSpPr>
        <p:grpSpPr>
          <a:xfrm>
            <a:off x="456657" y="720771"/>
            <a:ext cx="191586" cy="183356"/>
            <a:chOff x="513533" y="1232778"/>
            <a:chExt cx="191586" cy="18335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EC5D3E-EB23-DBD8-0D93-87D794E618FB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F897F175-F951-0A25-6B41-A753286216CB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317A54F-BE6F-C0D7-A579-697BCF960DC2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2C0CA702-3174-6EDF-AB8C-6C2E097EC108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2E7D104-C4B6-8CB5-64EA-3B41460FC670}"/>
              </a:ext>
            </a:extLst>
          </p:cNvPr>
          <p:cNvSpPr txBox="1"/>
          <p:nvPr/>
        </p:nvSpPr>
        <p:spPr>
          <a:xfrm>
            <a:off x="830747" y="1015870"/>
            <a:ext cx="4567569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（한국에너지기술연구원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8A41D5-142B-43A1-E6F8-331AA6D474AC}"/>
              </a:ext>
            </a:extLst>
          </p:cNvPr>
          <p:cNvGrpSpPr/>
          <p:nvPr/>
        </p:nvGrpSpPr>
        <p:grpSpPr>
          <a:xfrm>
            <a:off x="715222" y="1183798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C2877A5-FFB4-29DB-87CA-9AAC956EEA5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385617B-6D7C-B8C9-CD6E-24A3DC107388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46B348C-A8C7-3FB7-1916-F04DAD9A711A}"/>
              </a:ext>
            </a:extLst>
          </p:cNvPr>
          <p:cNvSpPr txBox="1"/>
          <p:nvPr/>
        </p:nvSpPr>
        <p:spPr>
          <a:xfrm>
            <a:off x="830747" y="1452016"/>
            <a:ext cx="7365297" cy="206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한국에너지기술연구원에서 제공하는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2012.01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~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2019.12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기간의 위성영상 기반 수평면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전일사량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데이터를 활용함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공공데이터포털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hlinkClick r:id="rId2"/>
              </a:rPr>
              <a:t>https://www.data.go.kr/data/15066413/fileData.do#/tab-layer-file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원데이터 해상도는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1,500m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격자별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데이터이며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역거리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가중법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보간법을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적용하여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10m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해상도로 변환하여 활용함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수평면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전일사량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(GHI, Global Horizontal Irradiance)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은 수평면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직달일사량과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수평면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산란일사량의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합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수평면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직달일사량은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고정 수평면에 직접 도달하는 일사량</a:t>
            </a:r>
            <a:endParaRPr lang="en-US" altLang="ko-KR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수평면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산란일사량은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고정 수평면에 산란 성분을 나타내며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대기와 지상물체에 의해 간접적으로 도달하는 일사량</a:t>
            </a:r>
            <a:endParaRPr lang="en-US" altLang="ko-KR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일사량 데이터의 기초통계를 살펴보면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평균 수평면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전일사량은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150.6 W/m</a:t>
            </a:r>
            <a:r>
              <a:rPr lang="en-US" altLang="ko-KR" sz="1200" baseline="30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대한민국 평균은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151.3 W/m</a:t>
            </a:r>
            <a:r>
              <a:rPr lang="en-US" altLang="ko-KR" sz="1200" baseline="30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1200" baseline="30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1200" baseline="30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경기도는 전국보다 조금 낮거나 비슷한 수준임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8E18DE-EDC6-B896-F447-8AEAB0B22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937" y="1637951"/>
            <a:ext cx="3798711" cy="45153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560C5C-496D-8670-9461-4A6511500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346" y="2135016"/>
            <a:ext cx="1608293" cy="794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BB691-E6C8-49AF-207E-275A6770B575}"/>
              </a:ext>
            </a:extLst>
          </p:cNvPr>
          <p:cNvSpPr txBox="1"/>
          <p:nvPr/>
        </p:nvSpPr>
        <p:spPr>
          <a:xfrm>
            <a:off x="9507439" y="1360952"/>
            <a:ext cx="12514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일사량 개념도</a:t>
            </a:r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3C2E4-029D-A69F-EFC6-F180D9A8482D}"/>
              </a:ext>
            </a:extLst>
          </p:cNvPr>
          <p:cNvSpPr txBox="1"/>
          <p:nvPr/>
        </p:nvSpPr>
        <p:spPr>
          <a:xfrm>
            <a:off x="8005256" y="6231538"/>
            <a:ext cx="41180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한국에너지기술연구원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2018, 『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태양에너지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』, https://www.kier-solar.org/user/notices/1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4BD46CE-8F41-6DBD-8203-4DC8F07F3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681" y="3578625"/>
            <a:ext cx="2512730" cy="32793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F7579B-AA4E-9CD4-A015-A2DCC0810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702" y="3615266"/>
            <a:ext cx="2695943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DB55E-3436-C3EB-A06C-A53B28E1C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BAA4A084-93CE-D3D6-4FB8-E23538304BAE}"/>
              </a:ext>
            </a:extLst>
          </p:cNvPr>
          <p:cNvSpPr txBox="1"/>
          <p:nvPr/>
        </p:nvSpPr>
        <p:spPr>
          <a:xfrm>
            <a:off x="830748" y="872155"/>
            <a:ext cx="1631421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단계별 개념 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28AEC3A-741D-01E0-1A40-E99129A367EB}"/>
              </a:ext>
            </a:extLst>
          </p:cNvPr>
          <p:cNvGrpSpPr/>
          <p:nvPr/>
        </p:nvGrpSpPr>
        <p:grpSpPr>
          <a:xfrm>
            <a:off x="715222" y="1061053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3C1407B-08B7-E7D0-ACF7-2B0D79E3B8C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0DE11069-9D00-319F-0065-AF420E513DB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5A561B8-7642-6E6B-2924-7A2BC19A9D99}"/>
              </a:ext>
            </a:extLst>
          </p:cNvPr>
          <p:cNvSpPr txBox="1"/>
          <p:nvPr/>
        </p:nvSpPr>
        <p:spPr>
          <a:xfrm>
            <a:off x="830748" y="2120446"/>
            <a:ext cx="210295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 </a:t>
            </a:r>
            <a:r>
              <a:rPr lang="ko-KR" altLang="en-US" sz="1400" spc="-15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endParaRPr lang="ko-KR" altLang="en-US" sz="1400" spc="-15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FA2614A-707D-92FC-BF70-CC784F21593C}"/>
              </a:ext>
            </a:extLst>
          </p:cNvPr>
          <p:cNvGrpSpPr/>
          <p:nvPr/>
        </p:nvGrpSpPr>
        <p:grpSpPr>
          <a:xfrm>
            <a:off x="715222" y="2309344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0BC3E3F-B5EE-06FD-22BE-C719239DCE04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6CC8A9F-AC5D-2DD2-4721-EEDEFC26160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D57A72E-7203-FDFD-9F65-BD904CA13A82}"/>
              </a:ext>
            </a:extLst>
          </p:cNvPr>
          <p:cNvSpPr txBox="1"/>
          <p:nvPr/>
        </p:nvSpPr>
        <p:spPr>
          <a:xfrm>
            <a:off x="830748" y="1296983"/>
            <a:ext cx="10392866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전 지역에 도달하는 태양 복사 에너지를 기반으로 산정한 최대 활용 가능 에너지양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잠재량을 바탕으로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모듈 효율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 조건 등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기술적·지리적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제약을 반영하여 산정한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기술적으로 활용가능한 에너지양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   장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기술적 잠재량을 바탕으로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발전원가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 규제로 인한 제약 등의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경제적·정책적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제약을 추가로 고려하여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경제성 확보가 가능한 에너지양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983996-6F52-88CB-9639-BEB52F1DF07A}"/>
              </a:ext>
            </a:extLst>
          </p:cNvPr>
          <p:cNvSpPr txBox="1"/>
          <p:nvPr/>
        </p:nvSpPr>
        <p:spPr>
          <a:xfrm>
            <a:off x="830748" y="2559071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잠재량은 아래의 수식과 같이 계산한다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수평면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전일사량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이하 일사량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은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잠재량과 같다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AED614-CEA4-1600-10B5-2B79BCADB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68" y="3075447"/>
            <a:ext cx="1937865" cy="57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F43B8F-B5A0-AFB7-296A-96256940B161}"/>
              </a:ext>
            </a:extLst>
          </p:cNvPr>
          <p:cNvSpPr txBox="1"/>
          <p:nvPr/>
        </p:nvSpPr>
        <p:spPr>
          <a:xfrm>
            <a:off x="830748" y="3826932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여기서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경기도 전체 이론적 잠재량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의미하고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내 개별 격자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이론적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합으로 계산한다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이론적 잠재량은 일사량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 같으며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여기서 단위는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MWh/year/100m</a:t>
            </a:r>
            <a:r>
              <a:rPr lang="en-US" altLang="ko-KR" sz="1200" baseline="30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66951A-D364-B4DF-ECFC-FE1D4905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813" r="82958" b="38551"/>
          <a:stretch>
            <a:fillRect/>
          </a:stretch>
        </p:blipFill>
        <p:spPr>
          <a:xfrm>
            <a:off x="1525875" y="3907951"/>
            <a:ext cx="200633" cy="1446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7C1287-71BF-EACC-4E2A-5323B61302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27" t="72295" r="61986" b="3279"/>
          <a:stretch>
            <a:fillRect/>
          </a:stretch>
        </p:blipFill>
        <p:spPr>
          <a:xfrm>
            <a:off x="5576253" y="3917994"/>
            <a:ext cx="71437" cy="139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DAFE24-E867-E60C-066E-B5EA878E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47" t="19807" r="45275" b="28565"/>
          <a:stretch>
            <a:fillRect/>
          </a:stretch>
        </p:blipFill>
        <p:spPr>
          <a:xfrm>
            <a:off x="6795453" y="3898270"/>
            <a:ext cx="139133" cy="1784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4728511-B627-CD4F-BD41-25CF3B50E1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052" t="29174" r="3612" b="27801"/>
          <a:stretch>
            <a:fillRect/>
          </a:stretch>
        </p:blipFill>
        <p:spPr>
          <a:xfrm>
            <a:off x="2501901" y="4131574"/>
            <a:ext cx="209549" cy="1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07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5D593-5529-9A96-29FA-D36EA41CF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6A662D8-567C-58FC-38F3-7FF378CF41AA}"/>
              </a:ext>
            </a:extLst>
          </p:cNvPr>
          <p:cNvSpPr txBox="1"/>
          <p:nvPr/>
        </p:nvSpPr>
        <p:spPr>
          <a:xfrm>
            <a:off x="830748" y="219581"/>
            <a:ext cx="210295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endParaRPr lang="ko-KR" altLang="en-US" sz="14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755611-78E6-38AB-7867-55CF6F8AE541}"/>
              </a:ext>
            </a:extLst>
          </p:cNvPr>
          <p:cNvGrpSpPr/>
          <p:nvPr/>
        </p:nvGrpSpPr>
        <p:grpSpPr>
          <a:xfrm>
            <a:off x="715222" y="408479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32DD372-B9E2-2991-61EE-4083F24C446D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E307DBE-C2BE-1014-2505-D44412664C99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2779142-A18E-2A53-318B-9E00D32BCC7B}"/>
              </a:ext>
            </a:extLst>
          </p:cNvPr>
          <p:cNvSpPr txBox="1"/>
          <p:nvPr/>
        </p:nvSpPr>
        <p:spPr>
          <a:xfrm>
            <a:off x="830748" y="658206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잠재량은 아래의 수식과 같이 계산한다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잠재량에 태양광 설치면적 대비 모듈의 면적 비율을 곱하고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모듈의 변환효율을 곱한다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지리적제약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또한 지리적제약에 포함되는 격자는 기술적 잠재량에서 제외됨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0DBEEE-81B5-3940-A4B9-981CB868F89C}"/>
              </a:ext>
            </a:extLst>
          </p:cNvPr>
          <p:cNvSpPr txBox="1"/>
          <p:nvPr/>
        </p:nvSpPr>
        <p:spPr>
          <a:xfrm>
            <a:off x="830748" y="2470132"/>
            <a:ext cx="10392866" cy="118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여기서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경기도 전체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적 잠재량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의미한다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건물이 있는 지역에는 옥상형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건물이 없는 지역에는 지상형으로 나누어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유형별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잠재량을 산정한다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패널에 도달하는 일사량만 활용할 수 있으므로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설치면적 대비 모듈면적의 비율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     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곱한다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또 태양 복사에너지를 전기에너지로 변환하는 과정에서 손실이 발생하므로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모듈의 효율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곱한다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지리적제약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산지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습지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하천 등 태양광 설치에 지리적 제약이 있는 곳은 제외한다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(                                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2645C4A-FDAC-F7D3-4DFB-1BC9B953F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39" y="1437361"/>
            <a:ext cx="3618341" cy="86408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FF9C72D-D18A-38BF-1EBD-CF6654C3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588" r="92749" b="58426"/>
          <a:stretch>
            <a:fillRect/>
          </a:stretch>
        </p:blipFill>
        <p:spPr>
          <a:xfrm>
            <a:off x="1507379" y="2560730"/>
            <a:ext cx="167116" cy="1375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73FCBC-DF59-717E-48C6-1738A024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390" t="20854" r="20039" b="50000"/>
          <a:stretch>
            <a:fillRect/>
          </a:stretch>
        </p:blipFill>
        <p:spPr>
          <a:xfrm>
            <a:off x="7475629" y="3011145"/>
            <a:ext cx="625068" cy="1637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C1B670-711F-FCF7-72C4-B0B107D158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55" t="19879" b="54216"/>
          <a:stretch>
            <a:fillRect/>
          </a:stretch>
        </p:blipFill>
        <p:spPr>
          <a:xfrm>
            <a:off x="7133904" y="3215463"/>
            <a:ext cx="237750" cy="1493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1CDAA4C-7CCC-700E-9EDD-13E404EC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48" t="77378" r="48656"/>
          <a:stretch>
            <a:fillRect/>
          </a:stretch>
        </p:blipFill>
        <p:spPr>
          <a:xfrm>
            <a:off x="6122128" y="3421025"/>
            <a:ext cx="1353501" cy="1805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BCC138B-812F-5145-EF2C-57B18BB95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094" t="32075" r="15669" b="49002"/>
          <a:stretch>
            <a:fillRect/>
          </a:stretch>
        </p:blipFill>
        <p:spPr>
          <a:xfrm>
            <a:off x="6277065" y="2770223"/>
            <a:ext cx="80963" cy="163512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CBB82D4-01C9-030F-E582-11AE6E984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683547"/>
              </p:ext>
            </p:extLst>
          </p:nvPr>
        </p:nvGraphicFramePr>
        <p:xfrm>
          <a:off x="1639670" y="4072246"/>
          <a:ext cx="4677876" cy="2748383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3331090892"/>
                    </a:ext>
                  </a:extLst>
                </a:gridCol>
                <a:gridCol w="1667050">
                  <a:extLst>
                    <a:ext uri="{9D8B030D-6E8A-4147-A177-3AD203B41FA5}">
                      <a16:colId xmlns:a16="http://schemas.microsoft.com/office/drawing/2014/main" val="1489798598"/>
                    </a:ext>
                  </a:extLst>
                </a:gridCol>
                <a:gridCol w="2131526">
                  <a:extLst>
                    <a:ext uri="{9D8B030D-6E8A-4147-A177-3AD203B41FA5}">
                      <a16:colId xmlns:a16="http://schemas.microsoft.com/office/drawing/2014/main" val="3196553397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 요인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35670"/>
                  </a:ext>
                </a:extLst>
              </a:tr>
              <a:tr h="2997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산지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광역 도시생태현황지도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대분류 자연산림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식재산림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(2025)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644590"/>
                  </a:ext>
                </a:extLst>
              </a:tr>
              <a:tr h="408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endParaRPr lang="ko-KR" altLang="en-US" sz="9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광역 도시생태현황지도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대분류 호소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하천습지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(2025)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613612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경사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20˚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이상</a:t>
                      </a:r>
                      <a:endParaRPr lang="ko-KR" altLang="en-US" sz="9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경기연구원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0.5m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급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DEM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(2024)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375797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 지역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산사태위험지도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산림청 산사태위험지도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725430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모듈 효율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20% 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 공통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산업통상자원부</a:t>
                      </a:r>
                      <a:r>
                        <a:rPr lang="en-US" altLang="ko-KR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032731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부지 대비 모듈 면적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33.3% 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), 25% 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40659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5405382-DB6D-43A5-1481-ACC84915B833}"/>
              </a:ext>
            </a:extLst>
          </p:cNvPr>
          <p:cNvSpPr txBox="1"/>
          <p:nvPr/>
        </p:nvSpPr>
        <p:spPr>
          <a:xfrm>
            <a:off x="3173753" y="3795247"/>
            <a:ext cx="1675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지리적 및 기술적 제약</a:t>
            </a:r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405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46173-07BF-BE9D-5F36-08A8BA21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948A4D-A6BC-145A-83F9-16102179350B}"/>
              </a:ext>
            </a:extLst>
          </p:cNvPr>
          <p:cNvSpPr txBox="1"/>
          <p:nvPr/>
        </p:nvSpPr>
        <p:spPr>
          <a:xfrm>
            <a:off x="830748" y="206998"/>
            <a:ext cx="210295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endParaRPr lang="ko-KR" altLang="en-US" sz="14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E9B10C-DE24-C173-F719-4834C279F42B}"/>
              </a:ext>
            </a:extLst>
          </p:cNvPr>
          <p:cNvGrpSpPr/>
          <p:nvPr/>
        </p:nvGrpSpPr>
        <p:grpSpPr>
          <a:xfrm>
            <a:off x="715222" y="39589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9AC9084-CED9-303D-FCF7-6A7CF06A8FB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F15A919-99F5-60C0-B688-BB1048A6769C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1F709A8-EE47-2A05-E57F-7294AC03E92D}"/>
              </a:ext>
            </a:extLst>
          </p:cNvPr>
          <p:cNvSpPr txBox="1"/>
          <p:nvPr/>
        </p:nvSpPr>
        <p:spPr>
          <a:xfrm>
            <a:off x="830748" y="645623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잠재량은 아래의 수식과 같이 계산한다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685800" lvl="1" indent="-2286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 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 제약에 포함되는 격자는 시장 잠재량에서 제외됨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685800" lvl="1" indent="-2286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경제적 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특정 격자가 경제성 기준에 충족하지 못하면 시장 잠재량에서 제외됨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08174-6401-81B4-0FF9-BB1CE46059E8}"/>
              </a:ext>
            </a:extLst>
          </p:cNvPr>
          <p:cNvSpPr txBox="1"/>
          <p:nvPr/>
        </p:nvSpPr>
        <p:spPr>
          <a:xfrm>
            <a:off x="830748" y="2684045"/>
            <a:ext cx="10949400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여기서 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경기도 전체 시장 잠재량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의미한다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건물이 있는 지역에는 옥상형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건물이 없는 지역에는 지상형으로 나누어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유형별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잠재량을 산정한다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 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용도지역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문화재지역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개발불가지역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생태자연도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기타 보호구역 등 태양광 설치에 정책적 제약이 있는 곳은 제외함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                              )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경제적 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균등화 발전단가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 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 계통한계가격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과 가중치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고려한 신재생에너지 공급인증서 가격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합보다 큰 지역은 경제성이 없으므로 제외함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DB6AFED-82BB-D178-E23E-7ACA65270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62" y="1533015"/>
            <a:ext cx="2703287" cy="106736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69E6473-BC3A-7392-DA49-617603A48E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8" t="9520" r="85661" b="69030"/>
          <a:stretch>
            <a:fillRect/>
          </a:stretch>
        </p:blipFill>
        <p:spPr>
          <a:xfrm>
            <a:off x="1515753" y="2767937"/>
            <a:ext cx="220471" cy="1451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40ACA8-BA9F-6A91-1C1F-9CF3E28C20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94" t="32075" r="15669" b="49002"/>
          <a:stretch>
            <a:fillRect/>
          </a:stretch>
        </p:blipFill>
        <p:spPr>
          <a:xfrm>
            <a:off x="6277065" y="2988333"/>
            <a:ext cx="80963" cy="163512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355CE20-2680-4101-C4D6-D8BA39F26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878512"/>
              </p:ext>
            </p:extLst>
          </p:nvPr>
        </p:nvGraphicFramePr>
        <p:xfrm>
          <a:off x="1713703" y="3967406"/>
          <a:ext cx="6247449" cy="2715158"/>
        </p:xfrm>
        <a:graphic>
          <a:graphicData uri="http://schemas.openxmlformats.org/drawingml/2006/table">
            <a:tbl>
              <a:tblPr/>
              <a:tblGrid>
                <a:gridCol w="811383">
                  <a:extLst>
                    <a:ext uri="{9D8B030D-6E8A-4147-A177-3AD203B41FA5}">
                      <a16:colId xmlns:a16="http://schemas.microsoft.com/office/drawing/2014/main" val="3331090892"/>
                    </a:ext>
                  </a:extLst>
                </a:gridCol>
                <a:gridCol w="4180393">
                  <a:extLst>
                    <a:ext uri="{9D8B030D-6E8A-4147-A177-3AD203B41FA5}">
                      <a16:colId xmlns:a16="http://schemas.microsoft.com/office/drawing/2014/main" val="1489798598"/>
                    </a:ext>
                  </a:extLst>
                </a:gridCol>
                <a:gridCol w="1255673">
                  <a:extLst>
                    <a:ext uri="{9D8B030D-6E8A-4147-A177-3AD203B41FA5}">
                      <a16:colId xmlns:a16="http://schemas.microsoft.com/office/drawing/2014/main" val="3196553397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35670"/>
                  </a:ext>
                </a:extLst>
              </a:tr>
              <a:tr h="29972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자연환경보전구역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취락구역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브이월드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용도지역지구정보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644590"/>
                  </a:ext>
                </a:extLst>
              </a:tr>
              <a:tr h="408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문화재지역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문화재보호구역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 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등록문화재 지역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613612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개발불가지역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야생동물보호구역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천연기념물서식지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휴전선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민간인통제선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환경보전해역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갯벌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수자원보호구역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지역계획 절대보전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특별관리해역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NLL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375797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생태자연도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별도관리구역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469412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백두대간 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농업진흥지역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725430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경제적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SMP: 123.1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 (2019~2023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REC: 54.4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 (2019~2023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REC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가중치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(1),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(1.5)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산업통상자원부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  <a:endParaRPr lang="ko-KR" altLang="en-US" sz="900" b="0" kern="0" spc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285774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LCOE: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공시지가와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유형별 기술비용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 따라 산정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48703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9AEA93F-E528-F3E2-B02E-3279DCCDF513}"/>
              </a:ext>
            </a:extLst>
          </p:cNvPr>
          <p:cNvSpPr txBox="1"/>
          <p:nvPr/>
        </p:nvSpPr>
        <p:spPr>
          <a:xfrm>
            <a:off x="3727474" y="3669890"/>
            <a:ext cx="1675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정책적 및 경제적 제약</a:t>
            </a:r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1411B56-1B38-0FEC-B453-4E7EE6F7D4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237" r="85960" b="63060"/>
          <a:stretch>
            <a:fillRect/>
          </a:stretch>
        </p:blipFill>
        <p:spPr>
          <a:xfrm>
            <a:off x="2893556" y="3442426"/>
            <a:ext cx="417128" cy="1470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3ADCA2B-598C-2C3B-BB00-52B8398B93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51" t="61391" r="24673" b="21356"/>
          <a:stretch>
            <a:fillRect/>
          </a:stretch>
        </p:blipFill>
        <p:spPr>
          <a:xfrm>
            <a:off x="8874652" y="3196017"/>
            <a:ext cx="1594379" cy="17301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8F285A2-2564-783A-EC07-565A2A24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493" t="79892" r="44417" b="4312"/>
          <a:stretch>
            <a:fillRect/>
          </a:stretch>
        </p:blipFill>
        <p:spPr>
          <a:xfrm>
            <a:off x="4409098" y="3442075"/>
            <a:ext cx="311839" cy="12087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C8464CF-C50C-C63F-9ABC-279F450A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411" t="80240" r="2966" b="5035"/>
          <a:stretch>
            <a:fillRect/>
          </a:stretch>
        </p:blipFill>
        <p:spPr>
          <a:xfrm>
            <a:off x="8117229" y="3450996"/>
            <a:ext cx="264083" cy="104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5A4B77D-82E0-771E-5D47-538638FC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447" t="84203" r="30444" b="4450"/>
          <a:stretch>
            <a:fillRect/>
          </a:stretch>
        </p:blipFill>
        <p:spPr>
          <a:xfrm>
            <a:off x="5441951" y="3454374"/>
            <a:ext cx="123825" cy="1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02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A3A0F-6C3E-0039-B2E5-BC0612A4B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EB52FC-0FFC-1DF0-60B8-E7C887EF6803}"/>
              </a:ext>
            </a:extLst>
          </p:cNvPr>
          <p:cNvSpPr txBox="1"/>
          <p:nvPr/>
        </p:nvSpPr>
        <p:spPr>
          <a:xfrm>
            <a:off x="830747" y="206998"/>
            <a:ext cx="456074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균등화 발전단가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(LCOE, Levelized Cost of Electricity)</a:t>
            </a:r>
            <a:endParaRPr lang="ko-KR" altLang="en-US" sz="14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FC5244-57B8-62ED-A7F7-CD37EFA830C0}"/>
              </a:ext>
            </a:extLst>
          </p:cNvPr>
          <p:cNvGrpSpPr/>
          <p:nvPr/>
        </p:nvGrpSpPr>
        <p:grpSpPr>
          <a:xfrm>
            <a:off x="715222" y="39589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B0306A6-B286-0885-6DEE-0622935862BC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AAE5B8-2D02-31EB-AB20-8E2F562DCF4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95A81CE-5541-16C0-042D-61E420227109}"/>
              </a:ext>
            </a:extLst>
          </p:cNvPr>
          <p:cNvSpPr txBox="1"/>
          <p:nvPr/>
        </p:nvSpPr>
        <p:spPr>
          <a:xfrm>
            <a:off x="830748" y="645623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수명기간 동안 발전소에서 생산된 전력단위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(kWh)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당 평균 비용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/kWh)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의미하며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아래의 수식과 같이 계산함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685800" lvl="1" indent="-2286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분자에는 수명기간 동안의 용량당 비용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/kW)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나타내고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분모에는 수명기간 동안의 용량당 발전량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(kWh/kW)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의미함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8EDFF-2183-C3F8-8214-4389E2B15D86}"/>
              </a:ext>
            </a:extLst>
          </p:cNvPr>
          <p:cNvSpPr txBox="1"/>
          <p:nvPr/>
        </p:nvSpPr>
        <p:spPr>
          <a:xfrm>
            <a:off x="830748" y="3071045"/>
            <a:ext cx="10392866" cy="140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여기서 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격자별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균등화 발전단가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   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는 격자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위치에 따라 결정되는 태양광 유형별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비용과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격자별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부지 임대 비용에 따라 달라진다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초기 투자비용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/kW)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이고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    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연간 운영비용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/kW/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),     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연간 부지 임대비용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/kW/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연간 부지 임대비용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/kW/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으로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격자별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공시지가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     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/m</a:t>
            </a:r>
            <a:r>
              <a:rPr lang="en-US" altLang="ko-KR" sz="1200" baseline="30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공시지가 대비 연간 토지 임대료 비율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, %),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설비당 필요면적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,, m</a:t>
            </a:r>
            <a:r>
              <a:rPr lang="en-US" altLang="ko-KR" sz="1200" baseline="30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/kW)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곱으로 계산한다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 옥상형 태양광의 경우 토지 임대비용은 발생하지 않는 것으로 가정한다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은 할인율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(%),   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태양광의 성능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저하율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(%),  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운영기간으로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기부터 수명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까지 이다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100m</a:t>
            </a:r>
            <a:r>
              <a:rPr lang="en-US" altLang="ko-KR" sz="1200" baseline="30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격자 단위로 산정된 발전량을 설치용량 기준 발전량으로 환산하기 위해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분모에 격자 면적 대비 설치 가능 용량의 역수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곱하였다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579DCE2-21F6-3C75-BC6D-A9D11AEF16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8" t="9520" r="85661" b="69030"/>
          <a:stretch>
            <a:fillRect/>
          </a:stretch>
        </p:blipFill>
        <p:spPr>
          <a:xfrm>
            <a:off x="1515753" y="2767937"/>
            <a:ext cx="220471" cy="1451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592496-854E-7B49-7DC3-977D5772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79" y="1322497"/>
            <a:ext cx="3899048" cy="16493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A8CE4A-8EA4-C560-9FD0-62024E99D1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237" r="85960" b="63060"/>
          <a:stretch>
            <a:fillRect/>
          </a:stretch>
        </p:blipFill>
        <p:spPr>
          <a:xfrm>
            <a:off x="3120039" y="3174635"/>
            <a:ext cx="417128" cy="1470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3060EF-DD0C-2CFD-91B2-1926212D08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094" t="32075" r="15669" b="49002"/>
          <a:stretch>
            <a:fillRect/>
          </a:stretch>
        </p:blipFill>
        <p:spPr>
          <a:xfrm>
            <a:off x="6499315" y="3158760"/>
            <a:ext cx="80963" cy="1635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3E5AAE-5C66-C060-6B11-5D60DAD3C4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327" t="72295" r="61986" b="3279"/>
          <a:stretch>
            <a:fillRect/>
          </a:stretch>
        </p:blipFill>
        <p:spPr>
          <a:xfrm>
            <a:off x="4153853" y="3171460"/>
            <a:ext cx="71437" cy="1397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CC61AD6-185F-81DF-8516-0F8186BC8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332" y="3395124"/>
            <a:ext cx="206635" cy="11430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77E2DB7-BBF2-851B-3434-48BD5547D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5127" y="3393535"/>
            <a:ext cx="231891" cy="1275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2F10D6C-5CC9-B4D0-AD07-D8CE2889EF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9062" y="3393534"/>
            <a:ext cx="217980" cy="12754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5174D93-64E8-1852-FD1A-70188925D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220" y="3615859"/>
            <a:ext cx="217980" cy="12754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7A5738B-C8FF-0B51-758A-E8A5C32DF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2760" y="3606939"/>
            <a:ext cx="217980" cy="12188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128CC6C-F2BB-6DB9-F14C-9D6BCDF546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2746" y="3611703"/>
            <a:ext cx="236414" cy="12747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0C3905D-4F1F-F189-3A27-08DD091E3C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1942" y="3615732"/>
            <a:ext cx="252672" cy="13587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17025DA-7883-50D8-4348-CF4B7DCFB4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3487" y="4065588"/>
            <a:ext cx="110966" cy="11096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4C6148E-4A02-2754-F8BF-1AD7D92FFA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4545" y="4058009"/>
            <a:ext cx="88907" cy="11854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91B1243-0E0C-CEA6-5D66-084252FC10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8663" y="4059598"/>
            <a:ext cx="61849" cy="11854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690DD9B-3699-DF75-8005-0B2416BA0D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85399" y="4048315"/>
            <a:ext cx="111133" cy="11793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F1E936C-6F15-3BEF-5571-C363D80CE6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07404" y="4179647"/>
            <a:ext cx="242330" cy="251440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4E97EAB-8808-CAAB-1EEC-0BCD3CDE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832257"/>
              </p:ext>
            </p:extLst>
          </p:nvPr>
        </p:nvGraphicFramePr>
        <p:xfrm>
          <a:off x="2564257" y="4936495"/>
          <a:ext cx="5971286" cy="1788263"/>
        </p:xfrm>
        <a:graphic>
          <a:graphicData uri="http://schemas.openxmlformats.org/drawingml/2006/table">
            <a:tbl>
              <a:tblPr/>
              <a:tblGrid>
                <a:gridCol w="1831086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수명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성능저하율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0.45%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설비비용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1,366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1,720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운영비용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20.5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/kW/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25.8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/kW/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공시지가 대비 연간 부지 임대료 비율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기대이율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5 %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재무적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할인율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(%)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4.5 %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F2783042-835C-4B2C-B132-99C159EC086F}"/>
              </a:ext>
            </a:extLst>
          </p:cNvPr>
          <p:cNvSpPr txBox="1"/>
          <p:nvPr/>
        </p:nvSpPr>
        <p:spPr>
          <a:xfrm>
            <a:off x="4037984" y="4623175"/>
            <a:ext cx="28581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균등화 발전단가 산정을 위한 전제조건</a:t>
            </a:r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6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94BA9A8F-56DF-A6D4-8E00-3E1CE603B8C2}"/>
              </a:ext>
            </a:extLst>
          </p:cNvPr>
          <p:cNvGrpSpPr/>
          <p:nvPr/>
        </p:nvGrpSpPr>
        <p:grpSpPr>
          <a:xfrm>
            <a:off x="456657" y="225471"/>
            <a:ext cx="191586" cy="183356"/>
            <a:chOff x="513533" y="1232778"/>
            <a:chExt cx="191586" cy="18335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177ECF1-9A50-1BFC-1421-F7C87AC41E15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7" name="사각형: 둥근 모서리 6">
                <a:extLst>
                  <a:ext uri="{FF2B5EF4-FFF2-40B4-BE49-F238E27FC236}">
                    <a16:creationId xmlns:a16="http://schemas.microsoft.com/office/drawing/2014/main" id="{518E0E76-A07F-09FC-FB22-3605065FDF15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896B481E-E9C8-1B45-6078-58178045A90C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A9F26B4E-F179-A6BA-5B22-F5CA4F18AA4F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604A295-6F03-EA5C-BC83-D0E5BD59193B}"/>
              </a:ext>
            </a:extLst>
          </p:cNvPr>
          <p:cNvSpPr txBox="1"/>
          <p:nvPr/>
        </p:nvSpPr>
        <p:spPr>
          <a:xfrm>
            <a:off x="830747" y="520570"/>
            <a:ext cx="4567569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전체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결과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5FBAC33-FC04-9D09-F59E-649A63341A1B}"/>
              </a:ext>
            </a:extLst>
          </p:cNvPr>
          <p:cNvGrpSpPr/>
          <p:nvPr/>
        </p:nvGrpSpPr>
        <p:grpSpPr>
          <a:xfrm>
            <a:off x="715222" y="688498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9B19E791-0D8D-9B2A-A6B4-CC7899874BB8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521A44E-C005-E5FD-AFCF-D2FCB4C8FB7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EE797E8-9EEC-6A61-5A6B-B3E07419DD14}"/>
              </a:ext>
            </a:extLst>
          </p:cNvPr>
          <p:cNvSpPr txBox="1"/>
          <p:nvPr/>
        </p:nvSpPr>
        <p:spPr>
          <a:xfrm>
            <a:off x="589448" y="40243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E840230-BF6F-37E9-5824-9A743AD8C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83702"/>
              </p:ext>
            </p:extLst>
          </p:nvPr>
        </p:nvGraphicFramePr>
        <p:xfrm>
          <a:off x="804154" y="1066294"/>
          <a:ext cx="5171196" cy="1003806"/>
        </p:xfrm>
        <a:graphic>
          <a:graphicData uri="http://schemas.openxmlformats.org/drawingml/2006/table">
            <a:tbl>
              <a:tblPr/>
              <a:tblGrid>
                <a:gridCol w="1292799">
                  <a:extLst>
                    <a:ext uri="{9D8B030D-6E8A-4147-A177-3AD203B41FA5}">
                      <a16:colId xmlns:a16="http://schemas.microsoft.com/office/drawing/2014/main" val="3331090892"/>
                    </a:ext>
                  </a:extLst>
                </a:gridCol>
                <a:gridCol w="1292799">
                  <a:extLst>
                    <a:ext uri="{9D8B030D-6E8A-4147-A177-3AD203B41FA5}">
                      <a16:colId xmlns:a16="http://schemas.microsoft.com/office/drawing/2014/main" val="1489798598"/>
                    </a:ext>
                  </a:extLst>
                </a:gridCol>
                <a:gridCol w="1292799">
                  <a:extLst>
                    <a:ext uri="{9D8B030D-6E8A-4147-A177-3AD203B41FA5}">
                      <a16:colId xmlns:a16="http://schemas.microsoft.com/office/drawing/2014/main" val="3196553397"/>
                    </a:ext>
                  </a:extLst>
                </a:gridCol>
                <a:gridCol w="1292799">
                  <a:extLst>
                    <a:ext uri="{9D8B030D-6E8A-4147-A177-3AD203B41FA5}">
                      <a16:colId xmlns:a16="http://schemas.microsoft.com/office/drawing/2014/main" val="560540724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유형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35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13,386 TWh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388 TWh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 TWh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644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12,929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366 TWh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35 TWh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613612"/>
                  </a:ext>
                </a:extLst>
              </a:tr>
              <a:tr h="2671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457 TWh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22 TWh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 TWh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032731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8F246F4F-FB94-E85E-0F7B-BABBB55CC44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210"/>
          <a:stretch>
            <a:fillRect/>
          </a:stretch>
        </p:blipFill>
        <p:spPr>
          <a:xfrm>
            <a:off x="648243" y="2988006"/>
            <a:ext cx="9168031" cy="2947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BED640-E5BA-FC9C-6FC9-8EA98FE506F7}"/>
              </a:ext>
            </a:extLst>
          </p:cNvPr>
          <p:cNvSpPr txBox="1"/>
          <p:nvPr/>
        </p:nvSpPr>
        <p:spPr>
          <a:xfrm>
            <a:off x="830747" y="2576410"/>
            <a:ext cx="4567569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선행연구와의 데이터 처리 및 분석결과 비교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E06F350-C77A-8797-40C8-CB2999430669}"/>
              </a:ext>
            </a:extLst>
          </p:cNvPr>
          <p:cNvGrpSpPr/>
          <p:nvPr/>
        </p:nvGrpSpPr>
        <p:grpSpPr>
          <a:xfrm>
            <a:off x="715222" y="2744338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F6763DAF-9FD1-872F-D328-3C5D0C6409B4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B7341033-D8A6-8ECC-0DA5-3B2CAA2D388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98451E9C-EE35-ECD8-F047-DCE63F2E088E}"/>
              </a:ext>
            </a:extLst>
          </p:cNvPr>
          <p:cNvSpPr txBox="1"/>
          <p:nvPr/>
        </p:nvSpPr>
        <p:spPr>
          <a:xfrm>
            <a:off x="589448" y="5969779"/>
            <a:ext cx="67089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 sz="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lang="en-US" altLang="ko-KR" sz="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</a:t>
            </a:r>
          </a:p>
          <a:p>
            <a:pPr algn="just">
              <a:defRPr/>
            </a:pPr>
            <a:r>
              <a:rPr lang="ko-KR" altLang="en-US" sz="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에너지기술연구원</a:t>
            </a:r>
            <a:r>
              <a:rPr lang="en-US" altLang="ko-KR" sz="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자원지도 분석시스템</a:t>
            </a:r>
            <a:r>
              <a:rPr lang="en-US" altLang="ko-KR" sz="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https://kier-solar.org/user/gis/map/sl</a:t>
            </a:r>
          </a:p>
          <a:p>
            <a:pPr algn="just">
              <a:defRPr/>
            </a:pPr>
            <a:r>
              <a:rPr lang="ko-KR" altLang="en-US" sz="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에너지기술연구원 신재생에너지 </a:t>
            </a:r>
            <a:r>
              <a:rPr lang="ko-KR" altLang="en-US" sz="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en-US" altLang="ko-KR" sz="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https://kier-solar.org/user/potential/energy</a:t>
            </a:r>
          </a:p>
          <a:p>
            <a:pPr algn="just">
              <a:defRPr/>
            </a:pPr>
            <a:r>
              <a:rPr lang="ko-KR" altLang="en-US" sz="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신재생에너지백서</a:t>
            </a:r>
            <a:r>
              <a:rPr lang="en-US" altLang="ko-KR" sz="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2020: https://www.knrec.or.kr/biz/pds/pds/view.do?no=326</a:t>
            </a:r>
          </a:p>
          <a:p>
            <a:pPr algn="just">
              <a:defRPr/>
            </a:pPr>
            <a:r>
              <a:rPr lang="ko-KR" altLang="en-US" sz="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신재생에너지 백서 </a:t>
            </a:r>
            <a:r>
              <a:rPr lang="en-US" altLang="ko-KR" sz="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2018: https://www.knrec.or.kr/biz/pds/pds/view.do?no=291</a:t>
            </a:r>
          </a:p>
          <a:p>
            <a:pPr algn="just">
              <a:defRPr/>
            </a:pPr>
            <a:r>
              <a:rPr lang="ko-KR" altLang="en-US" sz="8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고재경</a:t>
            </a:r>
            <a:r>
              <a:rPr lang="ko-KR" altLang="en-US" sz="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외 </a:t>
            </a:r>
            <a:r>
              <a:rPr lang="en-US" altLang="ko-KR" sz="8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2023: https://www.gri.re.kr/web/contents/resreport.do?schM=view&amp;schPrjType=ALL&amp;schProjectNo=20230061&amp;schBookResultNo=15296</a:t>
            </a:r>
            <a:endParaRPr lang="ko-KR" altLang="en-US" sz="8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000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2032</TotalTime>
  <Words>1976</Words>
  <Application>Microsoft Office PowerPoint</Application>
  <PresentationFormat>와이드스크린</PresentationFormat>
  <Paragraphs>475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KoPub돋움체 Light</vt:lpstr>
      <vt:lpstr>Arial</vt:lpstr>
      <vt:lpstr>KoPub돋움체 Medium</vt:lpstr>
      <vt:lpstr>Wingdings</vt:lpstr>
      <vt:lpstr>경기천년제목 Bold</vt:lpstr>
      <vt:lpstr>경기천년제목 Light</vt:lpstr>
      <vt:lpstr>경기천년제목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 윤원</dc:creator>
  <cp:lastModifiedBy>Seungho Jeon</cp:lastModifiedBy>
  <cp:revision>45</cp:revision>
  <dcterms:created xsi:type="dcterms:W3CDTF">2025-07-02T00:49:38Z</dcterms:created>
  <dcterms:modified xsi:type="dcterms:W3CDTF">2025-07-15T07:01:22Z</dcterms:modified>
</cp:coreProperties>
</file>